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gency FB" panose="020B0503020202020204" pitchFamily="34" charset="0"/>
      <p:regular r:id="rId3"/>
      <p:bold r:id="rId4"/>
    </p:embeddedFont>
    <p:embeddedFont>
      <p:font typeface="Franklin Gothic Book" panose="020B0503020102020204" pitchFamily="34" charset="0"/>
      <p:regular r:id="rId5"/>
      <p: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29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microsoft.com/office/2007/relationships/hdphoto" Target="../media/hdphoto2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03D1F906-2C15-ACB5-F0F4-1DAEC97FD84D}"/>
              </a:ext>
            </a:extLst>
          </p:cNvPr>
          <p:cNvSpPr/>
          <p:nvPr/>
        </p:nvSpPr>
        <p:spPr>
          <a:xfrm>
            <a:off x="302835" y="95387"/>
            <a:ext cx="6138231" cy="6187516"/>
          </a:xfrm>
          <a:prstGeom prst="ellipse">
            <a:avLst/>
          </a:prstGeom>
          <a:solidFill>
            <a:srgbClr val="E82E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43AD31-A024-F6DB-D335-C1921DA64D81}"/>
              </a:ext>
            </a:extLst>
          </p:cNvPr>
          <p:cNvGrpSpPr/>
          <p:nvPr/>
        </p:nvGrpSpPr>
        <p:grpSpPr>
          <a:xfrm>
            <a:off x="274309" y="-663926"/>
            <a:ext cx="6166757" cy="6946829"/>
            <a:chOff x="274309" y="-663926"/>
            <a:chExt cx="6166757" cy="694682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D7E108-90B0-6636-D275-99CAEE3E3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" t="-22207" r="42357" b="22480"/>
            <a:stretch/>
          </p:blipFill>
          <p:spPr>
            <a:xfrm>
              <a:off x="274309" y="266807"/>
              <a:ext cx="6166757" cy="6016096"/>
            </a:xfrm>
            <a:prstGeom prst="flowChartConnector">
              <a:avLst/>
            </a:prstGeom>
          </p:spPr>
        </p:pic>
        <p:pic>
          <p:nvPicPr>
            <p:cNvPr id="21" name="Picture 20" descr="A group of people posing for a picture&#10;&#10;AI-generated content may be incorrect.">
              <a:extLst>
                <a:ext uri="{FF2B5EF4-FFF2-40B4-BE49-F238E27FC236}">
                  <a16:creationId xmlns:a16="http://schemas.microsoft.com/office/drawing/2014/main" id="{A6DEF654-26DC-2444-4D11-4205517A1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76" b="40332"/>
            <a:stretch/>
          </p:blipFill>
          <p:spPr>
            <a:xfrm>
              <a:off x="1263220" y="-663926"/>
              <a:ext cx="3717632" cy="3379257"/>
            </a:xfrm>
            <a:prstGeom prst="rect">
              <a:avLst/>
            </a:prstGeom>
          </p:spPr>
        </p:pic>
      </p:grpSp>
      <p:pic>
        <p:nvPicPr>
          <p:cNvPr id="1030" name="Picture 6" descr="Red Wave Abstract Vector">
            <a:extLst>
              <a:ext uri="{FF2B5EF4-FFF2-40B4-BE49-F238E27FC236}">
                <a16:creationId xmlns:a16="http://schemas.microsoft.com/office/drawing/2014/main" id="{4BABC47D-5329-2C64-841C-F6F61F7F3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 rot="5400000">
            <a:off x="11340773" y="3339776"/>
            <a:ext cx="10361119" cy="3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/>
          <p:cNvSpPr txBox="1"/>
          <p:nvPr/>
        </p:nvSpPr>
        <p:spPr>
          <a:xfrm>
            <a:off x="6528044" y="442084"/>
            <a:ext cx="10212764" cy="4408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BUENA VIBRA MORNINGS</a:t>
            </a:r>
          </a:p>
          <a:p>
            <a:endParaRPr lang="en-US" sz="2200" b="1" dirty="0"/>
          </a:p>
          <a:p>
            <a:r>
              <a:rPr lang="en-US" sz="2200" dirty="0"/>
              <a:t>Now airing weekdays 5–10AM, Buena </a:t>
            </a:r>
            <a:r>
              <a:rPr lang="en-US" sz="2200" dirty="0" err="1"/>
              <a:t>Vibra</a:t>
            </a:r>
            <a:r>
              <a:rPr lang="en-US" sz="2200" dirty="0"/>
              <a:t> brings high-energy music, real talk, and standout personalities to start the day right.</a:t>
            </a:r>
          </a:p>
          <a:p>
            <a:endParaRPr lang="en-US" sz="2200" dirty="0"/>
          </a:p>
          <a:p>
            <a:r>
              <a:rPr lang="en-US" sz="2200" b="1" dirty="0"/>
              <a:t>Meet the Team:</a:t>
            </a: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Alejandra Espinoza</a:t>
            </a:r>
            <a:r>
              <a:rPr lang="en-US" sz="2200" dirty="0"/>
              <a:t> – National TV star bringing charisma and major audience appeal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Luis Sandoval</a:t>
            </a:r>
            <a:r>
              <a:rPr lang="en-US" sz="2200" dirty="0"/>
              <a:t> – Beloved from </a:t>
            </a:r>
            <a:r>
              <a:rPr lang="en-US" sz="2200" i="1" dirty="0" err="1"/>
              <a:t>Despierta</a:t>
            </a:r>
            <a:r>
              <a:rPr lang="en-US" sz="2200" i="1" dirty="0"/>
              <a:t> América</a:t>
            </a:r>
            <a:r>
              <a:rPr lang="en-US" sz="2200" dirty="0"/>
              <a:t>, full of heart and humor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Erika Reyna</a:t>
            </a:r>
            <a:r>
              <a:rPr lang="en-US" sz="2200" dirty="0"/>
              <a:t> – Trusted radio voice with deep listener connection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/>
              <a:t>Orlando “Panda”</a:t>
            </a:r>
            <a:r>
              <a:rPr lang="en-US" sz="2200" dirty="0"/>
              <a:t> – Creative force behind the show’s sharp, fresh tone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l">
              <a:lnSpc>
                <a:spcPts val="2377"/>
              </a:lnSpc>
            </a:pPr>
            <a:endParaRPr lang="en-US" dirty="0">
              <a:solidFill>
                <a:srgbClr val="000000"/>
              </a:solidFill>
              <a:latin typeface="Franklin Gothic Book" panose="020B0503020102020204" pitchFamily="34" charset="0"/>
              <a:ea typeface="Canva Sans"/>
              <a:cs typeface="Canva Sans"/>
              <a:sym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6024" y="8866031"/>
            <a:ext cx="628669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49"/>
              </a:lnSpc>
            </a:pPr>
            <a:r>
              <a:rPr lang="en-US" sz="1600" b="1" dirty="0">
                <a:solidFill>
                  <a:srgbClr val="000000"/>
                </a:solidFill>
                <a:latin typeface="Franklin Gothic Book" panose="020B0503020102020204" pitchFamily="34" charset="0"/>
                <a:ea typeface="Canva Sans Bold"/>
                <a:cs typeface="Canva Sans Bold"/>
                <a:sym typeface="Canva Sans Bold"/>
              </a:rPr>
              <a:t>Hosts:</a:t>
            </a:r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  <a:ea typeface="Canva Sans"/>
                <a:cs typeface="Canva Sans"/>
                <a:sym typeface="Canva Sans"/>
              </a:rPr>
              <a:t>        Luis Sandoval, Erika Reyna, Alejandra Espinoza</a:t>
            </a:r>
          </a:p>
          <a:p>
            <a:pPr algn="l">
              <a:lnSpc>
                <a:spcPts val="1849"/>
              </a:lnSpc>
            </a:pPr>
            <a:r>
              <a:rPr lang="en-US" sz="1600" b="1" dirty="0">
                <a:solidFill>
                  <a:srgbClr val="000000"/>
                </a:solidFill>
                <a:latin typeface="Franklin Gothic Book" panose="020B0503020102020204" pitchFamily="34" charset="0"/>
                <a:ea typeface="Canva Sans Bold"/>
                <a:cs typeface="Canva Sans Bold"/>
                <a:sym typeface="Canva Sans Bold"/>
              </a:rPr>
              <a:t>Producer: </a:t>
            </a:r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  <a:ea typeface="Canva Sans"/>
                <a:cs typeface="Canva Sans"/>
                <a:sym typeface="Canva Sans"/>
              </a:rPr>
              <a:t>Orlando “Panda” </a:t>
            </a:r>
          </a:p>
          <a:p>
            <a:pPr algn="l">
              <a:lnSpc>
                <a:spcPts val="1849"/>
              </a:lnSpc>
            </a:pPr>
            <a:r>
              <a:rPr lang="en-US" sz="1600" b="1" dirty="0">
                <a:solidFill>
                  <a:srgbClr val="000000"/>
                </a:solidFill>
                <a:latin typeface="Franklin Gothic Book" panose="020B0503020102020204" pitchFamily="34" charset="0"/>
                <a:ea typeface="Canva Sans Bold"/>
                <a:cs typeface="Canva Sans Bold"/>
                <a:sym typeface="Canva Sans Bold"/>
              </a:rPr>
              <a:t>Daypart:</a:t>
            </a:r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  <a:ea typeface="Canva Sans"/>
                <a:cs typeface="Canva Sans"/>
                <a:sym typeface="Canva Sans"/>
              </a:rPr>
              <a:t>   Morning Drive 5ap-10a M-F</a:t>
            </a:r>
          </a:p>
          <a:p>
            <a:pPr algn="l">
              <a:lnSpc>
                <a:spcPts val="1849"/>
              </a:lnSpc>
            </a:pPr>
            <a:r>
              <a:rPr lang="en-US" sz="1600" b="1" dirty="0">
                <a:solidFill>
                  <a:srgbClr val="000000"/>
                </a:solidFill>
                <a:latin typeface="Franklin Gothic Book" panose="020B0503020102020204" pitchFamily="34" charset="0"/>
                <a:ea typeface="Canva Sans Bold"/>
                <a:cs typeface="Canva Sans Bold"/>
                <a:sym typeface="Canva Sans Bold"/>
              </a:rPr>
              <a:t>Target:</a:t>
            </a:r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  <a:ea typeface="Canva Sans"/>
                <a:cs typeface="Canva Sans"/>
                <a:sym typeface="Canva Sans"/>
              </a:rPr>
              <a:t>      18-49 Female lean Male friendly</a:t>
            </a:r>
          </a:p>
          <a:p>
            <a:pPr algn="l">
              <a:lnSpc>
                <a:spcPts val="1849"/>
              </a:lnSpc>
            </a:pPr>
            <a:r>
              <a:rPr lang="en-US" sz="1600" b="1" dirty="0">
                <a:solidFill>
                  <a:srgbClr val="000000"/>
                </a:solidFill>
                <a:latin typeface="Franklin Gothic Book" panose="020B0503020102020204" pitchFamily="34" charset="0"/>
                <a:ea typeface="Canva Sans Bold"/>
                <a:cs typeface="Canva Sans Bold"/>
                <a:sym typeface="Canva Sans Bold"/>
              </a:rPr>
              <a:t>Tone:</a:t>
            </a:r>
            <a:r>
              <a:rPr lang="en-US" sz="1600" dirty="0">
                <a:solidFill>
                  <a:srgbClr val="000000"/>
                </a:solidFill>
                <a:latin typeface="Franklin Gothic Book" panose="020B0503020102020204" pitchFamily="34" charset="0"/>
                <a:ea typeface="Canva Sans"/>
                <a:cs typeface="Canva Sans"/>
                <a:sym typeface="Canva Sans"/>
              </a:rPr>
              <a:t>         Family friendly humor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0AD0C-FA91-B031-6DBF-FFFF28739AF4}"/>
              </a:ext>
            </a:extLst>
          </p:cNvPr>
          <p:cNvSpPr txBox="1"/>
          <p:nvPr/>
        </p:nvSpPr>
        <p:spPr>
          <a:xfrm>
            <a:off x="2843795" y="5065192"/>
            <a:ext cx="266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@alejandraespinoza</a:t>
            </a:r>
          </a:p>
        </p:txBody>
      </p:sp>
      <p:pic>
        <p:nvPicPr>
          <p:cNvPr id="8" name="Austin">
            <a:hlinkClick r:id="" action="ppaction://media"/>
            <a:extLst>
              <a:ext uri="{FF2B5EF4-FFF2-40B4-BE49-F238E27FC236}">
                <a16:creationId xmlns:a16="http://schemas.microsoft.com/office/drawing/2014/main" id="{9797170A-9A27-C41F-0A93-ED93968F09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t="14447" b="18948"/>
          <a:stretch/>
        </p:blipFill>
        <p:spPr>
          <a:xfrm>
            <a:off x="9085684" y="4601637"/>
            <a:ext cx="4662565" cy="5486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482030-7CF1-7957-5AF1-7942F131F30D}"/>
              </a:ext>
            </a:extLst>
          </p:cNvPr>
          <p:cNvSpPr txBox="1"/>
          <p:nvPr/>
        </p:nvSpPr>
        <p:spPr>
          <a:xfrm>
            <a:off x="4138310" y="4202916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@luissandovaltv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3B691-2837-D6BC-79A8-DFEB50D0CA45}"/>
              </a:ext>
            </a:extLst>
          </p:cNvPr>
          <p:cNvSpPr txBox="1"/>
          <p:nvPr/>
        </p:nvSpPr>
        <p:spPr>
          <a:xfrm>
            <a:off x="1852310" y="4541972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@erikareyna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809C23-71B0-79D5-1931-2024D834053E}"/>
              </a:ext>
            </a:extLst>
          </p:cNvPr>
          <p:cNvSpPr txBox="1"/>
          <p:nvPr/>
        </p:nvSpPr>
        <p:spPr>
          <a:xfrm>
            <a:off x="355103" y="3933042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@orlandopanda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259DC5-B6EC-20BB-63DA-980A3EE0104D}"/>
              </a:ext>
            </a:extLst>
          </p:cNvPr>
          <p:cNvSpPr txBox="1"/>
          <p:nvPr/>
        </p:nvSpPr>
        <p:spPr>
          <a:xfrm>
            <a:off x="228600" y="6525281"/>
            <a:ext cx="9144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Buena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Built to connect through music, laughter, and real conversations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Features top talent across TV, digital, and radio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Reaching Latino audiences in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major markets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Buena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where culture, community, and conversation meet.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2" name="Picture 8" descr="Twist 3d Rendered Abstract Wave Shape In Blue On A White Background With  Modern Backgrounds | JPG Free Download - Pikbest">
            <a:extLst>
              <a:ext uri="{FF2B5EF4-FFF2-40B4-BE49-F238E27FC236}">
                <a16:creationId xmlns:a16="http://schemas.microsoft.com/office/drawing/2014/main" id="{44914D46-D95F-0020-EBA3-50975D2C9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98" b="89732" l="4125" r="97375">
                        <a14:foregroundMark x1="4125" y1="76116" x2="8000" y2="50446"/>
                        <a14:foregroundMark x1="97375" y1="86384" x2="93875" y2="56920"/>
                        <a14:foregroundMark x1="85125" y1="36607" x2="95500" y2="54018"/>
                        <a14:foregroundMark x1="95500" y1="54018" x2="95250" y2="53125"/>
                        <a14:foregroundMark x1="51750" y1="86830" x2="51750" y2="86830"/>
                        <a14:foregroundMark x1="57500" y1="85491" x2="57500" y2="85491"/>
                        <a14:foregroundMark x1="60750" y1="85268" x2="60750" y2="85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1" b="42334"/>
          <a:stretch/>
        </p:blipFill>
        <p:spPr bwMode="auto">
          <a:xfrm rot="5400000" flipV="1">
            <a:off x="11374977" y="3373975"/>
            <a:ext cx="10411085" cy="341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blue text with a red heart&#10;&#10;AI-generated content may be incorrect.">
            <a:extLst>
              <a:ext uri="{FF2B5EF4-FFF2-40B4-BE49-F238E27FC236}">
                <a16:creationId xmlns:a16="http://schemas.microsoft.com/office/drawing/2014/main" id="{3733CD40-A0F6-F639-439B-906C533665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325" y="8608775"/>
            <a:ext cx="2606952" cy="1479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</TotalTime>
  <Words>165</Words>
  <Application>Microsoft Office PowerPoint</Application>
  <PresentationFormat>Custom</PresentationFormat>
  <Paragraphs>24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Franklin Gothic Book</vt:lpstr>
      <vt:lpstr>Calibri</vt:lpstr>
      <vt:lpstr>Arial</vt:lpstr>
      <vt:lpstr>Agency FB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 a heading</dc:title>
  <dc:creator>Roberto Isaac</dc:creator>
  <cp:lastModifiedBy>Jovanna Camacho</cp:lastModifiedBy>
  <cp:revision>6</cp:revision>
  <dcterms:created xsi:type="dcterms:W3CDTF">2006-08-16T00:00:00Z</dcterms:created>
  <dcterms:modified xsi:type="dcterms:W3CDTF">2025-05-13T15:56:01Z</dcterms:modified>
  <dc:identifier>DAGiZAkygNs</dc:identifier>
</cp:coreProperties>
</file>